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7" r:id="rId6"/>
    <p:sldId id="268" r:id="rId7"/>
    <p:sldId id="269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FDDF-C2E0-AB55-9CB1-A1DD8321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9C958-467F-EC03-1728-1F2239C24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AB1A9-61DA-24DA-A1CC-5DC8D954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E5B88-9E63-F975-755A-CCF18E2B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0C354-B87C-A06F-B139-398F8BE7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8CCD-0488-F7CE-0190-E58699D2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A0FEB3-77DE-0455-6AD1-77CE17B99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9C3D8-060E-13A6-3BC2-0210D990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C58C4-0C76-4F8F-C667-0B138B93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3B8E9-B2B9-B3BB-B38F-E5797A06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4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3D2FA5-9810-6BBF-986F-27309BB68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3C3BF-FC30-A9D9-F76F-7FC66D4FE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D442C-E61D-1293-C03D-9B496044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8FA3-A487-C570-2079-A99CF6B5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5C3AB-DA86-1B7C-887A-D6447523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1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2AFF-2D69-5632-EBDD-EFC52588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BBD07-371C-3F14-CE48-1CCE20538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B963-33DC-4B20-B25C-8EA57207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D95C9-22FD-9985-4F1D-BB53E1C6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D1DBF-785D-896C-C71F-1E4DDCC7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9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B27CB-65DD-35E1-23ED-49A079D2E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F2F59-DBC3-ACC1-406E-E4ADBDD5E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B3F-48C6-25F4-7587-7808DEEE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A8645-0F7F-9F5D-09CA-4227B198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449A1-BA00-7F6B-0702-78B7DD5BF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7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F62C-4BD7-83C9-B955-C848799C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0A4AD-8556-3AA6-DB72-C0195CE4D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EF6C9-48B3-6E2D-046D-3333322BC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70BED-6E20-E71C-05FB-A693E41A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C9C36-12D4-4578-DC76-EC0F44D6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CB1DF-38E8-9D28-942E-0F4BAF52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3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EA21D-62C0-4B86-6B23-8D597872C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AAAAD-AC74-DE8B-0B55-FC5EB52AE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D34DE-3812-9501-A8F5-DC0D15D8A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920CB6-7BFF-C0D9-4862-6B182CF00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F283FA-8233-C362-E351-89B94CE41B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4E8836-05BF-EE93-7B85-3972693DB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0FBD65-2755-148C-7705-45028BAF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F09C81-9C3A-858D-13DE-7D69282C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43521-193E-28B3-C3A4-0FA846A4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CE98F0-0F33-D8FB-E9B5-AF8921B6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BF4BC-1DF6-1C82-86C9-997D7A15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A4C12-B206-D016-4C44-0A2F463F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4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7A0CB1-021A-1647-9FBE-EB97F1A42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0E0645-0496-61E9-47F0-F65B511E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CF1CA-43C1-BE26-5BEF-BF934113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9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7B19D-F34A-98BF-A1BB-FF930B0A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57FC8-3349-E55E-3484-2B3FC7995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48F3FA-5539-693E-91C2-2D5F33B5F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56BCD-F941-3D4F-8C50-FB44D8278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1F4AD-0FF2-FA3C-6220-D77C0A10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6C61-124E-DE86-8CE6-16716EBE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9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8EA09-5D09-377B-D97F-D13B64750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852BCD-EAC0-BAA4-482D-E04FE8DD70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179F13-A664-355A-BFE5-C7776418C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586B7-C191-BB25-8493-61E03F3EF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28A92-2F45-FF60-995B-73B1DEE1B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2DDD3-AF3B-6267-4FE0-3ABC6F2A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7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26D80-B60B-3B60-BBD0-CECA64AC5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EF108-579E-E709-54CE-B1132544D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00F08-6EBB-FEC3-5545-EBD6A0658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D415F2-7544-4357-841A-A40512EAD1AB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552AC-D3C6-D9A4-A727-8730C71B2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D7CCA-0A63-4282-B6AB-2804D7D8B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22A03C-3C50-4C35-9E26-9C215382C4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flag&#10;&#10;AI-generated content may be incorrect.">
            <a:extLst>
              <a:ext uri="{FF2B5EF4-FFF2-40B4-BE49-F238E27FC236}">
                <a16:creationId xmlns:a16="http://schemas.microsoft.com/office/drawing/2014/main" id="{27438ECF-C6F9-B514-4B0C-46C1702B22D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07E4-9715-F5EB-1A33-88A3CD915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883" y="1122362"/>
            <a:ext cx="11134845" cy="30213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Alternative Dispute Resolution 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for IP in Cambodia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E054D-C8E0-C985-E121-2246D1A57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2831" y="4936403"/>
            <a:ext cx="9144000" cy="1198180"/>
          </a:xfrm>
        </p:spPr>
        <p:txBody>
          <a:bodyPr/>
          <a:lstStyle/>
          <a:p>
            <a:pPr algn="l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Presenter: Mr. Tan Keattech</a:t>
            </a:r>
          </a:p>
          <a:p>
            <a:pPr algn="l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Senior Partner</a:t>
            </a:r>
            <a:r>
              <a:rPr lang="en-US" sz="2000" b="1">
                <a:solidFill>
                  <a:schemeClr val="accent4">
                    <a:lumMod val="75000"/>
                  </a:schemeClr>
                </a:solidFill>
              </a:rPr>
              <a:t>, HBS LAW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9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A38DB-6185-C136-33BF-BA0F55C68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D9388-E0FA-D9A2-DA01-E26B627F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Pentagonal Strategy Phase 1 and National IP Policy (2023 – 2028)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E222A-0AAB-CEB3-FF60-EA9005A56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34" y="2004163"/>
            <a:ext cx="11239018" cy="398327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Pentagon 3 (Side 4): Emphasize the importance of IP Protection for Economic Growth. </a:t>
            </a:r>
          </a:p>
          <a:p>
            <a:pPr algn="just"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National IP Policy (2023 – 2028) – Adopted on 14 December 2023.</a:t>
            </a:r>
          </a:p>
          <a:p>
            <a:pPr algn="just"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5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Strategy of the National IP Policy: Establish IP dispute resolution mechanisms through commercial court and promote IP ADR. </a:t>
            </a:r>
          </a:p>
          <a:p>
            <a:pPr algn="just"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One Core Strategy of Pentagonal Strategy: Enhancing and strengthening the effectiveness of laws and justice system. </a:t>
            </a:r>
          </a:p>
          <a:p>
            <a:pPr algn="just">
              <a:lnSpc>
                <a:spcPct val="100000"/>
              </a:lnSpc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30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CB1F2-7765-449F-23D3-15D6C02B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Legal Frameworks for IP in Cambodia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2AFDA-C5EF-BD49-305F-F8FEBC573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690688"/>
            <a:ext cx="11377914" cy="508050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Law on Marks, Trades Names, and Unfair Competition (2002)</a:t>
            </a:r>
          </a:p>
          <a:p>
            <a:pPr algn="just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Law on Patents, Utility Models, and Industrial Designs (2003)</a:t>
            </a:r>
          </a:p>
          <a:p>
            <a:pPr algn="just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Law on Copyright and Related Rights (2003)</a:t>
            </a:r>
          </a:p>
          <a:p>
            <a:pPr algn="just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Law on Seed Management and Breeder Rights (2008)</a:t>
            </a:r>
          </a:p>
          <a:p>
            <a:pPr algn="just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Law on Geographical Indication (2014)</a:t>
            </a:r>
          </a:p>
          <a:p>
            <a:pPr algn="just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On-going with the draft on Law on Trade Secrets</a:t>
            </a:r>
          </a:p>
          <a:p>
            <a:pPr marL="0" indent="0" algn="just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426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52F47-843B-5CC4-2AF2-9BA7CE14B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028" y="-109437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Mediation in IP Disputes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0A166-59C3-F89F-E4DC-96C2CB61A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005" y="936745"/>
            <a:ext cx="11053823" cy="55876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u="sng" dirty="0"/>
              <a:t>Governing Authorities in IP</a:t>
            </a:r>
            <a:endParaRPr lang="en-US" u="sng" dirty="0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76C042D0-65F2-9826-9832-B24E76742B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183344"/>
              </p:ext>
            </p:extLst>
          </p:nvPr>
        </p:nvGraphicFramePr>
        <p:xfrm>
          <a:off x="838200" y="1516285"/>
          <a:ext cx="10515597" cy="4774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36799558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9486886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556561773"/>
                    </a:ext>
                  </a:extLst>
                </a:gridCol>
              </a:tblGrid>
              <a:tr h="7231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Areas of Dispute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123928"/>
                  </a:ext>
                </a:extLst>
              </a:tr>
              <a:tr h="124821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Ministry of Commerce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Department of Intellectual 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Trademarks, Geographical Indications, Trade Secrets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225460"/>
                  </a:ext>
                </a:extLst>
              </a:tr>
              <a:tr h="124821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Ministry of Industry, Science, Technology, and 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Department of Industrial Property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Patents, Utility Models, Industrial Design, and Plant variety Rights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44439"/>
                  </a:ext>
                </a:extLst>
              </a:tr>
              <a:tr h="124821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Ministry of Culture and Fine 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Department of Copyright and Related Rights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Copyright and Related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51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74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6A36-ECD2-139C-4187-03AFB43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573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Mediation at the Ministry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A2804-525E-069C-6238-136BDF8D5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86" y="1006997"/>
            <a:ext cx="11215868" cy="553217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Mediation Practices in IP Disputes  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No formal procedures, but common practices exist.  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Party files complaints with the relevant IP department and 	   submit supporting evidence.  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Mediation requires at least two mediators (relevant department officials). 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Mediation remains voluntary, and disputes resolve only with both parties’ agreement. The settlement is made no a contractual basis.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Mediation at the ministry level is more effective and time-efficient with high success rate.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Around 868 trademark related cases have been resolved since 1993.  </a:t>
            </a:r>
          </a:p>
        </p:txBody>
      </p:sp>
    </p:spTree>
    <p:extLst>
      <p:ext uri="{BB962C8B-B14F-4D97-AF65-F5344CB8AC3E}">
        <p14:creationId xmlns:p14="http://schemas.microsoft.com/office/powerpoint/2010/main" val="1179567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12C0F-1ABD-D411-1861-0FBBFC59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Other ADR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84804-43C5-C8DB-9FF4-E218C263D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33" y="1967696"/>
            <a:ext cx="11157995" cy="4363655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spcBef>
                <a:spcPts val="13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National Commercial Arbitration Center (NCAC) -  Established 2006 </a:t>
            </a:r>
          </a:p>
          <a:p>
            <a:pPr algn="just">
              <a:lnSpc>
                <a:spcPct val="170000"/>
              </a:lnSpc>
              <a:spcBef>
                <a:spcPts val="13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NCAC is the sole private institution that provides both private arbitration and mediation services for commercial disputes, including IP cases.</a:t>
            </a:r>
          </a:p>
          <a:p>
            <a:pPr algn="just">
              <a:lnSpc>
                <a:spcPct val="170000"/>
              </a:lnSpc>
              <a:spcBef>
                <a:spcPts val="13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arbitration and mediation at NCAC are governed by the Law on Commercial Arbitration(2006), NCAC’s Arbitration Rules, and NCAC’s Mediation’s Rules.</a:t>
            </a:r>
          </a:p>
          <a:p>
            <a:pPr algn="just">
              <a:lnSpc>
                <a:spcPct val="170000"/>
              </a:lnSpc>
              <a:spcBef>
                <a:spcPts val="13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Arbitral awards are locally and internationally enforceable. </a:t>
            </a:r>
          </a:p>
        </p:txBody>
      </p:sp>
    </p:spTree>
    <p:extLst>
      <p:ext uri="{BB962C8B-B14F-4D97-AF65-F5344CB8AC3E}">
        <p14:creationId xmlns:p14="http://schemas.microsoft.com/office/powerpoint/2010/main" val="2910234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7111-B993-9B99-80FC-1B79E6568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Other ADR Agencies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D079D-2055-CEF9-A3EF-AF4D98E17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59" y="1690688"/>
            <a:ext cx="10995950" cy="46672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Authority for Alternative Dispute Resolution was established 2023.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NAADR accepts all civil cases and commercial cases.</a:t>
            </a:r>
          </a:p>
          <a:p>
            <a:pPr algn="just">
              <a:lnSpc>
                <a:spcPct val="150000"/>
              </a:lnSpc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Settlement Agreements by NAADR is binding and enforceable.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Private settlement agreements may be certified by NAADR.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than 100 cases have been settled.</a:t>
            </a:r>
          </a:p>
        </p:txBody>
      </p:sp>
    </p:spTree>
    <p:extLst>
      <p:ext uri="{BB962C8B-B14F-4D97-AF65-F5344CB8AC3E}">
        <p14:creationId xmlns:p14="http://schemas.microsoft.com/office/powerpoint/2010/main" val="1417626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9FE4C-8B63-3E9E-F95F-23D49A3D3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34" y="1400537"/>
            <a:ext cx="9815332" cy="386594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chemeClr val="accent4">
                    <a:lumMod val="75000"/>
                  </a:schemeClr>
                </a:solidFill>
              </a:rPr>
              <a:t>Thank You</a:t>
            </a:r>
            <a:br>
              <a:rPr lang="km-KH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km-KH" dirty="0">
                <a:solidFill>
                  <a:schemeClr val="accent4">
                    <a:lumMod val="75000"/>
                  </a:schemeClr>
                </a:solidFill>
                <a:latin typeface="Khmer MEF2" panose="02000506000000020004" pitchFamily="2" charset="0"/>
                <a:cs typeface="Khmer MEF2" panose="02000506000000020004" pitchFamily="2" charset="0"/>
              </a:rPr>
              <a:t>សូមអរគុណ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Khmer MEF2" panose="02000506000000020004" pitchFamily="2" charset="0"/>
              <a:cs typeface="Khmer MEF2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3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483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Alternative Dispute Resolution  for IP in Cambodia</vt:lpstr>
      <vt:lpstr>Pentagonal Strategy Phase 1 and National IP Policy (2023 – 2028)</vt:lpstr>
      <vt:lpstr>Legal Frameworks for IP in Cambodia</vt:lpstr>
      <vt:lpstr>Mediation in IP Disputes</vt:lpstr>
      <vt:lpstr>Mediation at the Ministry Level</vt:lpstr>
      <vt:lpstr>Other ADR Agencies</vt:lpstr>
      <vt:lpstr>Other ADR Agencies (2)</vt:lpstr>
      <vt:lpstr>Thank You សូមអរគុណ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Dispute Resolution  for IP in Cambodia</dc:title>
  <dc:creator>Khon Sotiarakhy</dc:creator>
  <cp:lastModifiedBy>Keattech Tan</cp:lastModifiedBy>
  <cp:revision>15</cp:revision>
  <dcterms:created xsi:type="dcterms:W3CDTF">2025-02-06T10:30:42Z</dcterms:created>
  <dcterms:modified xsi:type="dcterms:W3CDTF">2025-02-15T05:41:38Z</dcterms:modified>
</cp:coreProperties>
</file>